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obster"/>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obster-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8ba6b8616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8ba6b8616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9426075e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9426075e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9426075e7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9426075e7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9426075e7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9426075e7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426075e7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426075e7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9426075e7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9426075e7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9426075e7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9426075e7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426075e7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9426075e7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9426075e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9426075e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426075e7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9426075e7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9426075e7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9426075e7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8ba6b8616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8ba6b8616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9426075e7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9426075e7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426075e7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9426075e7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426075e7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9426075e7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8ba6b8616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8ba6b8616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ba6b8616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ba6b8616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9426075e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9426075e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9426075e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9426075e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426075e7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426075e7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9426075e7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9426075e7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9426075e7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9426075e7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researchgate.net/publication/345902285_To_Terminate_or_Not_to_Terminate_Secure_Sockets_Layer_SSL_Traffic_at_the_Load_Balancer"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tr.wikipedia.org/wiki/Man-in-the-middle_sald%C4%B1r%C4%B1s%C4%B1" TargetMode="External"/><Relationship Id="rId4" Type="http://schemas.openxmlformats.org/officeDocument/2006/relationships/hyperlink" Target="https://tr.wikipedia.org/wiki/Transport_Layer_Security" TargetMode="External"/><Relationship Id="rId5" Type="http://schemas.openxmlformats.org/officeDocument/2006/relationships/hyperlink" Target="https://sectigostore.com/blog/what-is-ssl-offloading-features-benefits-of-ssl-offloading/" TargetMode="External"/><Relationship Id="rId6" Type="http://schemas.openxmlformats.org/officeDocument/2006/relationships/hyperlink" Target="https://www.beyaz.net/tr/network/makaleler/ssl_offloading_nedir.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gif"/><Relationship Id="rId5"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7476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(BLM4513-C) Özel Konular I </a:t>
            </a:r>
            <a:endParaRPr sz="3600"/>
          </a:p>
          <a:p>
            <a:pPr indent="0" lvl="0" marL="0" rtl="0" algn="ctr">
              <a:spcBef>
                <a:spcPts val="0"/>
              </a:spcBef>
              <a:spcAft>
                <a:spcPts val="0"/>
              </a:spcAft>
              <a:buNone/>
            </a:pPr>
            <a:r>
              <a:rPr lang="tr" sz="3600"/>
              <a:t>Vize Ödevi</a:t>
            </a:r>
            <a:endParaRPr sz="3600"/>
          </a:p>
          <a:p>
            <a:pPr indent="0" lvl="0" marL="0" rtl="0" algn="ctr">
              <a:spcBef>
                <a:spcPts val="0"/>
              </a:spcBef>
              <a:spcAft>
                <a:spcPts val="0"/>
              </a:spcAft>
              <a:buNone/>
            </a:pPr>
            <a:r>
              <a:rPr b="1" lang="tr" sz="3600"/>
              <a:t>SSL Offloading</a:t>
            </a:r>
            <a:endParaRPr b="1"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t/>
            </a:r>
            <a:endParaRPr sz="3600"/>
          </a:p>
          <a:p>
            <a:pPr indent="457200" lvl="0" marL="3200400" rtl="0" algn="ctr">
              <a:spcBef>
                <a:spcPts val="0"/>
              </a:spcBef>
              <a:spcAft>
                <a:spcPts val="0"/>
              </a:spcAft>
              <a:buNone/>
            </a:pPr>
            <a:r>
              <a:rPr i="1" lang="tr" sz="2300">
                <a:latin typeface="Lobster"/>
                <a:ea typeface="Lobster"/>
                <a:cs typeface="Lobster"/>
                <a:sym typeface="Lobster"/>
              </a:rPr>
              <a:t>Refik Can ÖZTAŞ - 19290266</a:t>
            </a:r>
            <a:endParaRPr i="1" sz="2300">
              <a:latin typeface="Lobster"/>
              <a:ea typeface="Lobster"/>
              <a:cs typeface="Lobster"/>
              <a:sym typeface="Lobster"/>
            </a:endParaRPr>
          </a:p>
          <a:p>
            <a:pPr indent="0" lvl="0" marL="0" rtl="0" algn="l">
              <a:spcBef>
                <a:spcPts val="0"/>
              </a:spcBef>
              <a:spcAft>
                <a:spcPts val="0"/>
              </a:spcAft>
              <a:buNone/>
            </a:pPr>
            <a:r>
              <a:t/>
            </a:r>
            <a:endParaRPr sz="3100">
              <a:solidFill>
                <a:schemeClr val="hlink"/>
              </a:solidFill>
              <a:highlight>
                <a:srgbClr val="F4F4F4"/>
              </a:highlight>
            </a:endParaRPr>
          </a:p>
          <a:p>
            <a:pPr indent="0" lvl="0" marL="0" rtl="0" algn="l">
              <a:spcBef>
                <a:spcPts val="0"/>
              </a:spcBef>
              <a:spcAft>
                <a:spcPts val="0"/>
              </a:spcAft>
              <a:buNone/>
            </a:pPr>
            <a:r>
              <a:t/>
            </a:r>
            <a:endParaRPr sz="3100">
              <a:solidFill>
                <a:schemeClr val="hlink"/>
              </a:solidFill>
              <a:highlight>
                <a:srgbClr val="F4F4F4"/>
              </a:highlight>
            </a:endParaRPr>
          </a:p>
        </p:txBody>
      </p:sp>
      <p:pic>
        <p:nvPicPr>
          <p:cNvPr id="55" name="Google Shape;55;p13"/>
          <p:cNvPicPr preferRelativeResize="0"/>
          <p:nvPr/>
        </p:nvPicPr>
        <p:blipFill>
          <a:blip r:embed="rId3">
            <a:alphaModFix/>
          </a:blip>
          <a:stretch>
            <a:fillRect/>
          </a:stretch>
        </p:blipFill>
        <p:spPr>
          <a:xfrm>
            <a:off x="696100" y="2553239"/>
            <a:ext cx="2441375" cy="244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Termination</a:t>
            </a:r>
            <a:r>
              <a:rPr lang="tr" sz="2750"/>
              <a:t> </a:t>
            </a:r>
            <a:endParaRPr sz="2750"/>
          </a:p>
        </p:txBody>
      </p:sp>
      <p:sp>
        <p:nvSpPr>
          <p:cNvPr id="126" name="Google Shape;126;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100">
                <a:solidFill>
                  <a:schemeClr val="dk1"/>
                </a:solidFill>
              </a:rPr>
              <a:t>SSL Termination, en genel hatları ile çalışma yöntemi şu şekildedir:</a:t>
            </a:r>
            <a:endParaRPr sz="1100">
              <a:solidFill>
                <a:schemeClr val="dk1"/>
              </a:solidFill>
            </a:endParaRPr>
          </a:p>
          <a:p>
            <a:pPr indent="0" lvl="0" marL="0" rtl="0" algn="l">
              <a:spcBef>
                <a:spcPts val="1200"/>
              </a:spcBef>
              <a:spcAft>
                <a:spcPts val="0"/>
              </a:spcAft>
              <a:buNone/>
            </a:pPr>
            <a:r>
              <a:rPr lang="tr" sz="1100">
                <a:solidFill>
                  <a:schemeClr val="dk1"/>
                </a:solidFill>
              </a:rPr>
              <a:t>-Tarayıcı ve sunucu arasına Load Balancer bağlıdır.</a:t>
            </a:r>
            <a:endParaRPr sz="1100">
              <a:solidFill>
                <a:schemeClr val="dk1"/>
              </a:solidFill>
            </a:endParaRPr>
          </a:p>
          <a:p>
            <a:pPr indent="0" lvl="0" marL="0" rtl="0" algn="l">
              <a:spcBef>
                <a:spcPts val="1200"/>
              </a:spcBef>
              <a:spcAft>
                <a:spcPts val="0"/>
              </a:spcAft>
              <a:buNone/>
            </a:pPr>
            <a:r>
              <a:rPr lang="tr" sz="1100">
                <a:solidFill>
                  <a:schemeClr val="dk1"/>
                </a:solidFill>
              </a:rPr>
              <a:t>-Tarayıcı SSL/TLS bağlantısı kurmaya çalıştığında, oturum sırasındaki Public ve Private Key’ler tarayıcı ile load balancer arasında oluşmaktadır.</a:t>
            </a:r>
            <a:endParaRPr sz="1100">
              <a:solidFill>
                <a:schemeClr val="dk1"/>
              </a:solidFill>
            </a:endParaRPr>
          </a:p>
          <a:p>
            <a:pPr indent="0" lvl="0" marL="0" rtl="0" algn="l">
              <a:spcBef>
                <a:spcPts val="1200"/>
              </a:spcBef>
              <a:spcAft>
                <a:spcPts val="0"/>
              </a:spcAft>
              <a:buNone/>
            </a:pPr>
            <a:r>
              <a:rPr lang="tr" sz="1100">
                <a:solidFill>
                  <a:schemeClr val="dk1"/>
                </a:solidFill>
              </a:rPr>
              <a:t>-Tarayıcı tarafından şifrelenen tüm veriler ilk olarak load balancer cihazına ulaşır.</a:t>
            </a:r>
            <a:endParaRPr sz="1100">
              <a:solidFill>
                <a:schemeClr val="dk1"/>
              </a:solidFill>
            </a:endParaRPr>
          </a:p>
          <a:p>
            <a:pPr indent="0" lvl="0" marL="0" rtl="0" algn="l">
              <a:spcBef>
                <a:spcPts val="1200"/>
              </a:spcBef>
              <a:spcAft>
                <a:spcPts val="0"/>
              </a:spcAft>
              <a:buNone/>
            </a:pPr>
            <a:r>
              <a:rPr lang="tr" sz="1100">
                <a:solidFill>
                  <a:schemeClr val="dk1"/>
                </a:solidFill>
              </a:rPr>
              <a:t>-Load Balancer, simetrik oturum anahtarını kullanarak verilerin şifrelerini çözer ve verileri şifrelenmemiş olarak sunucuya yönlendirir.</a:t>
            </a:r>
            <a:endParaRPr sz="1100">
              <a:solidFill>
                <a:schemeClr val="dk1"/>
              </a:solidFill>
            </a:endParaRPr>
          </a:p>
          <a:p>
            <a:pPr indent="0" lvl="0" marL="0" rtl="0" algn="l">
              <a:spcBef>
                <a:spcPts val="1200"/>
              </a:spcBef>
              <a:spcAft>
                <a:spcPts val="0"/>
              </a:spcAft>
              <a:buNone/>
            </a:pPr>
            <a:r>
              <a:rPr lang="tr" sz="1100">
                <a:solidFill>
                  <a:schemeClr val="dk1"/>
                </a:solidFill>
              </a:rPr>
              <a:t>-Böylelikle sunucu verileri clear text (düz metin) olarak alır ve şifre çözmesi gerekmez.</a:t>
            </a:r>
            <a:endParaRPr sz="1100">
              <a:solidFill>
                <a:schemeClr val="dk1"/>
              </a:solidFill>
            </a:endParaRPr>
          </a:p>
          <a:p>
            <a:pPr indent="0" lvl="0" marL="0" rtl="0" algn="l">
              <a:spcBef>
                <a:spcPts val="1200"/>
              </a:spcBef>
              <a:spcAft>
                <a:spcPts val="0"/>
              </a:spcAft>
              <a:buNone/>
            </a:pPr>
            <a:r>
              <a:rPr lang="tr" sz="1100">
                <a:solidFill>
                  <a:schemeClr val="dk1"/>
                </a:solidFill>
              </a:rPr>
              <a:t>-Sunucu, load balancer’a yanıtını clear text olarak iletir.</a:t>
            </a:r>
            <a:endParaRPr sz="1100">
              <a:solidFill>
                <a:schemeClr val="dk1"/>
              </a:solidFill>
            </a:endParaRPr>
          </a:p>
          <a:p>
            <a:pPr indent="0" lvl="0" marL="0" rtl="0" algn="l">
              <a:spcBef>
                <a:spcPts val="1200"/>
              </a:spcBef>
              <a:spcAft>
                <a:spcPts val="0"/>
              </a:spcAft>
              <a:buNone/>
            </a:pPr>
            <a:r>
              <a:rPr lang="tr" sz="1100">
                <a:solidFill>
                  <a:schemeClr val="dk1"/>
                </a:solidFill>
              </a:rPr>
              <a:t>-Load Balancer, şifrelenmemiş verileri oturum anahtarını kullanarak şifreler ve istemciye gönderir.</a:t>
            </a:r>
            <a:endParaRPr sz="1100">
              <a:solidFill>
                <a:schemeClr val="dk1"/>
              </a:solidFill>
            </a:endParaRPr>
          </a:p>
          <a:p>
            <a:pPr indent="0" lvl="0" marL="0" rtl="0" algn="l">
              <a:spcBef>
                <a:spcPts val="1200"/>
              </a:spcBef>
              <a:spcAft>
                <a:spcPts val="0"/>
              </a:spcAft>
              <a:buNone/>
            </a:pPr>
            <a:r>
              <a:rPr lang="tr" sz="1100">
                <a:solidFill>
                  <a:schemeClr val="dk1"/>
                </a:solidFill>
              </a:rPr>
              <a:t>-İstemci, aynı oturum anahtarını kullanarak verilerin şifresini çözer.</a:t>
            </a:r>
            <a:endParaRPr sz="1100">
              <a:solidFill>
                <a:schemeClr val="dk1"/>
              </a:solidFill>
            </a:endParaRPr>
          </a:p>
          <a:p>
            <a:pPr indent="0" lvl="0" marL="0" rtl="0" algn="l">
              <a:lnSpc>
                <a:spcPct val="105000"/>
              </a:lnSpc>
              <a:spcBef>
                <a:spcPts val="1200"/>
              </a:spcBef>
              <a:spcAft>
                <a:spcPts val="1200"/>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Termination </a:t>
            </a:r>
            <a:endParaRPr sz="2750"/>
          </a:p>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900">
              <a:solidFill>
                <a:schemeClr val="dk1"/>
              </a:solidFill>
            </a:endParaRPr>
          </a:p>
        </p:txBody>
      </p:sp>
      <p:pic>
        <p:nvPicPr>
          <p:cNvPr id="133" name="Google Shape;133;p23"/>
          <p:cNvPicPr preferRelativeResize="0"/>
          <p:nvPr/>
        </p:nvPicPr>
        <p:blipFill>
          <a:blip r:embed="rId3">
            <a:alphaModFix/>
          </a:blip>
          <a:stretch>
            <a:fillRect/>
          </a:stretch>
        </p:blipFill>
        <p:spPr>
          <a:xfrm>
            <a:off x="42825" y="1722325"/>
            <a:ext cx="9101177" cy="1706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Termination                   pros | cons </a:t>
            </a:r>
            <a:endParaRPr sz="2750"/>
          </a:p>
        </p:txBody>
      </p:sp>
      <p:sp>
        <p:nvSpPr>
          <p:cNvPr id="139" name="Google Shape;139;p24"/>
          <p:cNvSpPr txBox="1"/>
          <p:nvPr>
            <p:ph idx="1" type="body"/>
          </p:nvPr>
        </p:nvSpPr>
        <p:spPr>
          <a:xfrm>
            <a:off x="311700" y="1152475"/>
            <a:ext cx="4221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400">
                <a:solidFill>
                  <a:srgbClr val="00FF00"/>
                </a:solidFill>
              </a:rPr>
              <a:t>SSL Termination’ın Artıları:</a:t>
            </a:r>
            <a:endParaRPr sz="1400">
              <a:solidFill>
                <a:srgbClr val="00FF00"/>
              </a:solidFill>
            </a:endParaRPr>
          </a:p>
          <a:p>
            <a:pPr indent="0" lvl="0" marL="0" rtl="0" algn="l">
              <a:spcBef>
                <a:spcPts val="1200"/>
              </a:spcBef>
              <a:spcAft>
                <a:spcPts val="0"/>
              </a:spcAft>
              <a:buNone/>
            </a:pPr>
            <a:r>
              <a:rPr lang="tr" sz="1400">
                <a:solidFill>
                  <a:srgbClr val="00FF00"/>
                </a:solidFill>
              </a:rPr>
              <a:t>-Sunucudan tüm gelen-giden verilerin şifrelenmesi veya şifre çözülmesi gerekmez. Bu durum iş yükünü azalttığından dolayı son derece verimlidir.</a:t>
            </a:r>
            <a:endParaRPr sz="1400">
              <a:solidFill>
                <a:srgbClr val="00FF00"/>
              </a:solidFill>
            </a:endParaRPr>
          </a:p>
          <a:p>
            <a:pPr indent="0" lvl="0" marL="0" rtl="0" algn="l">
              <a:spcBef>
                <a:spcPts val="1200"/>
              </a:spcBef>
              <a:spcAft>
                <a:spcPts val="0"/>
              </a:spcAft>
              <a:buNone/>
            </a:pPr>
            <a:r>
              <a:rPr lang="tr" sz="1400">
                <a:solidFill>
                  <a:srgbClr val="00FF00"/>
                </a:solidFill>
              </a:rPr>
              <a:t>-Kurumların sahip olduğu sunucuların hızlı dönüş yapmalarını sağlamaktadır.</a:t>
            </a:r>
            <a:endParaRPr sz="1400">
              <a:solidFill>
                <a:srgbClr val="00FF00"/>
              </a:solidFill>
            </a:endParaRPr>
          </a:p>
          <a:p>
            <a:pPr indent="0" lvl="0" marL="0" rtl="0" algn="l">
              <a:spcBef>
                <a:spcPts val="1200"/>
              </a:spcBef>
              <a:spcAft>
                <a:spcPts val="0"/>
              </a:spcAft>
              <a:buNone/>
            </a:pPr>
            <a:r>
              <a:rPr lang="tr" sz="1400">
                <a:solidFill>
                  <a:srgbClr val="00FF00"/>
                </a:solidFill>
              </a:rPr>
              <a:t>-Kullanıcıların hassas verilerinin önem arz etmediği web siteleri için güvenlik açısından etkindir.</a:t>
            </a:r>
            <a:endParaRPr sz="1400">
              <a:solidFill>
                <a:srgbClr val="00FF00"/>
              </a:solidFill>
            </a:endParaRPr>
          </a:p>
          <a:p>
            <a:pPr indent="0" lvl="0" marL="0" rtl="0" algn="l">
              <a:lnSpc>
                <a:spcPct val="105000"/>
              </a:lnSpc>
              <a:spcBef>
                <a:spcPts val="1200"/>
              </a:spcBef>
              <a:spcAft>
                <a:spcPts val="1200"/>
              </a:spcAft>
              <a:buNone/>
            </a:pPr>
            <a:r>
              <a:t/>
            </a:r>
            <a:endParaRPr sz="1400">
              <a:solidFill>
                <a:srgbClr val="00FF00"/>
              </a:solidFill>
            </a:endParaRPr>
          </a:p>
        </p:txBody>
      </p:sp>
      <p:sp>
        <p:nvSpPr>
          <p:cNvPr id="140" name="Google Shape;140;p24"/>
          <p:cNvSpPr txBox="1"/>
          <p:nvPr>
            <p:ph idx="1" type="body"/>
          </p:nvPr>
        </p:nvSpPr>
        <p:spPr>
          <a:xfrm>
            <a:off x="4699475" y="1152475"/>
            <a:ext cx="4221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400">
                <a:solidFill>
                  <a:srgbClr val="FF0000"/>
                </a:solidFill>
              </a:rPr>
              <a:t>SSL Termination’ın Eksileri:</a:t>
            </a:r>
            <a:endParaRPr sz="1400">
              <a:solidFill>
                <a:srgbClr val="FF0000"/>
              </a:solidFill>
            </a:endParaRPr>
          </a:p>
          <a:p>
            <a:pPr indent="0" lvl="0" marL="0" rtl="0" algn="l">
              <a:spcBef>
                <a:spcPts val="1200"/>
              </a:spcBef>
              <a:spcAft>
                <a:spcPts val="0"/>
              </a:spcAft>
              <a:buNone/>
            </a:pPr>
            <a:r>
              <a:rPr lang="tr" sz="1400">
                <a:solidFill>
                  <a:srgbClr val="FF0000"/>
                </a:solidFill>
              </a:rPr>
              <a:t>-Load Balancer ile sunucu arasındaki trafik şifresiz olduğundan verilerin elde edilmesi, yetkisiz oturum açılması, MitM(Ortadaki Adam Saldırısı) gibi durumlara karşı savunmasızdır.</a:t>
            </a:r>
            <a:endParaRPr sz="1400">
              <a:solidFill>
                <a:srgbClr val="FF0000"/>
              </a:solidFill>
            </a:endParaRPr>
          </a:p>
          <a:p>
            <a:pPr indent="0" lvl="0" marL="0" rtl="0" algn="l">
              <a:spcBef>
                <a:spcPts val="1200"/>
              </a:spcBef>
              <a:spcAft>
                <a:spcPts val="0"/>
              </a:spcAft>
              <a:buNone/>
            </a:pPr>
            <a:r>
              <a:rPr lang="tr" sz="1400">
                <a:solidFill>
                  <a:srgbClr val="FF0000"/>
                </a:solidFill>
              </a:rPr>
              <a:t>-Sunucunun sahip olduğu Private Key’in, Load Balancer ile paylaşılması bazı durumlarda vardır. Bu çeşitli risklere sebep olabilmektedir.</a:t>
            </a:r>
            <a:endParaRPr sz="1400">
              <a:solidFill>
                <a:srgbClr val="FF0000"/>
              </a:solidFill>
            </a:endParaRPr>
          </a:p>
          <a:p>
            <a:pPr indent="0" lvl="0" marL="0" rtl="0" algn="l">
              <a:spcBef>
                <a:spcPts val="1200"/>
              </a:spcBef>
              <a:spcAft>
                <a:spcPts val="0"/>
              </a:spcAft>
              <a:buNone/>
            </a:pPr>
            <a:r>
              <a:rPr lang="tr" sz="1400">
                <a:solidFill>
                  <a:srgbClr val="FF0000"/>
                </a:solidFill>
              </a:rPr>
              <a:t>-Load Balancer ile Sunucu arasında oluşan HTTP alışverişi sırasında bir tehdit oluşmasında, istemci durumdan haberdar olmaz. Bir başka deyişle kullanıcı güvenli bir bağlantıya sahip olduğunu düşünür.</a:t>
            </a:r>
            <a:endParaRPr sz="1400">
              <a:solidFill>
                <a:srgbClr val="FF0000"/>
              </a:solidFill>
            </a:endParaRPr>
          </a:p>
          <a:p>
            <a:pPr indent="0" lvl="0" marL="0" rtl="0" algn="l">
              <a:lnSpc>
                <a:spcPct val="105000"/>
              </a:lnSpc>
              <a:spcBef>
                <a:spcPts val="1200"/>
              </a:spcBef>
              <a:spcAft>
                <a:spcPts val="1200"/>
              </a:spcAft>
              <a:buNone/>
            </a:pPr>
            <a:r>
              <a:t/>
            </a:r>
            <a:endParaRPr sz="14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a:t>
            </a:r>
            <a:r>
              <a:rPr lang="tr" sz="2750"/>
              <a:t>Bridging</a:t>
            </a:r>
            <a:r>
              <a:rPr lang="tr" sz="2750"/>
              <a:t> </a:t>
            </a:r>
            <a:endParaRPr sz="2750"/>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tr" sz="1100">
                <a:solidFill>
                  <a:schemeClr val="dk1"/>
                </a:solidFill>
              </a:rPr>
              <a:t>SSL Bridging (SSL Köprüleme), </a:t>
            </a:r>
            <a:r>
              <a:rPr lang="tr" sz="1100">
                <a:solidFill>
                  <a:schemeClr val="dk1"/>
                </a:solidFill>
              </a:rPr>
              <a:t>kullanıcıların kredi kartı bilgileri, sağlık verileri, TC kimlik numarası gibi kritik verilerin bulunduğu web siteleri için daha uygun bir yöntemdir. Bazı durumlarda bu tarz web siteleri yüksek miktarda HTTPS trafiğine sahip olabilmektedir. İstemci tarafından yapılan kötü amaçlı aktiviteler sırasında web sitelerinde bu etkiler uzun sürebilmektedir. Bu tarz durumlar için ise SSL Bridging, SSL Termination’a göre daha güvenli ve etkili bir çözümdür. SSL Bridging, SSL Termination’da olduğu gibi istemci ile load balancer arasında bulunmaktadır. </a:t>
            </a:r>
            <a:endParaRPr sz="1100">
              <a:solidFill>
                <a:schemeClr val="dk1"/>
              </a:solidFill>
            </a:endParaRPr>
          </a:p>
          <a:p>
            <a:pPr indent="0" lvl="0" marL="0" rtl="0" algn="l">
              <a:spcBef>
                <a:spcPts val="1200"/>
              </a:spcBef>
              <a:spcAft>
                <a:spcPts val="0"/>
              </a:spcAft>
              <a:buNone/>
            </a:pPr>
            <a:r>
              <a:rPr lang="tr" sz="1100">
                <a:solidFill>
                  <a:schemeClr val="dk1"/>
                </a:solidFill>
              </a:rPr>
              <a:t>SSL Bridging, en genel hatları ile çalışma yöntemi şu şekildedir:</a:t>
            </a:r>
            <a:endParaRPr sz="1100">
              <a:solidFill>
                <a:schemeClr val="dk1"/>
              </a:solidFill>
            </a:endParaRPr>
          </a:p>
          <a:p>
            <a:pPr indent="0" lvl="0" marL="0" rtl="0" algn="l">
              <a:spcBef>
                <a:spcPts val="1200"/>
              </a:spcBef>
              <a:spcAft>
                <a:spcPts val="0"/>
              </a:spcAft>
              <a:buNone/>
            </a:pPr>
            <a:r>
              <a:rPr lang="tr" sz="1100">
                <a:solidFill>
                  <a:schemeClr val="dk1"/>
                </a:solidFill>
              </a:rPr>
              <a:t>-Bir istemci şifrelenmiş verileri HTTPS kullanarak load balancer’a göndererek verilerin şifresini çözer.</a:t>
            </a:r>
            <a:endParaRPr sz="1100">
              <a:solidFill>
                <a:schemeClr val="dk1"/>
              </a:solidFill>
            </a:endParaRPr>
          </a:p>
          <a:p>
            <a:pPr indent="0" lvl="0" marL="0" rtl="0" algn="l">
              <a:spcBef>
                <a:spcPts val="1200"/>
              </a:spcBef>
              <a:spcAft>
                <a:spcPts val="0"/>
              </a:spcAft>
              <a:buNone/>
            </a:pPr>
            <a:r>
              <a:rPr lang="tr" sz="1100">
                <a:solidFill>
                  <a:schemeClr val="dk1"/>
                </a:solidFill>
              </a:rPr>
              <a:t>-Load Balancer, HTTPS trafiğindeki paketler inceleyerek şüpheli bir aktivite tespit ederse engelleme yapar.</a:t>
            </a:r>
            <a:endParaRPr sz="1100">
              <a:solidFill>
                <a:schemeClr val="dk1"/>
              </a:solidFill>
            </a:endParaRPr>
          </a:p>
          <a:p>
            <a:pPr indent="0" lvl="0" marL="0" rtl="0" algn="l">
              <a:spcBef>
                <a:spcPts val="1200"/>
              </a:spcBef>
              <a:spcAft>
                <a:spcPts val="0"/>
              </a:spcAft>
              <a:buNone/>
            </a:pPr>
            <a:r>
              <a:rPr lang="tr" sz="1100">
                <a:solidFill>
                  <a:schemeClr val="dk1"/>
                </a:solidFill>
              </a:rPr>
              <a:t>-Bu işlem MitM (Ortadaki Adam Saldırısı)’e benzemektedir. Fakat bu işlem istismar etmek yerine kontrol amaçlı yapılmaktadır.</a:t>
            </a:r>
            <a:endParaRPr sz="1100">
              <a:solidFill>
                <a:schemeClr val="dk1"/>
              </a:solidFill>
            </a:endParaRPr>
          </a:p>
          <a:p>
            <a:pPr indent="0" lvl="0" marL="0" rtl="0" algn="l">
              <a:spcBef>
                <a:spcPts val="1200"/>
              </a:spcBef>
              <a:spcAft>
                <a:spcPts val="0"/>
              </a:spcAft>
              <a:buNone/>
            </a:pPr>
            <a:r>
              <a:rPr lang="tr" sz="1100">
                <a:solidFill>
                  <a:schemeClr val="dk1"/>
                </a:solidFill>
              </a:rPr>
              <a:t>-Elde ettiği clear text (düz metin) verileri sunucuya iletmek yerine, load balancer yeniden şifreler ve sunucuya böyle iletilir.</a:t>
            </a:r>
            <a:endParaRPr sz="1100">
              <a:solidFill>
                <a:schemeClr val="dk1"/>
              </a:solidFill>
            </a:endParaRPr>
          </a:p>
          <a:p>
            <a:pPr indent="0" lvl="0" marL="0" rtl="0" algn="l">
              <a:spcBef>
                <a:spcPts val="1200"/>
              </a:spcBef>
              <a:spcAft>
                <a:spcPts val="0"/>
              </a:spcAft>
              <a:buNone/>
            </a:pPr>
            <a:r>
              <a:rPr lang="tr" sz="1100">
                <a:solidFill>
                  <a:schemeClr val="dk1"/>
                </a:solidFill>
              </a:rPr>
              <a:t>-Böylelikle her aşamada veriler şifrelenmiş bir şekilde iletilir.</a:t>
            </a:r>
            <a:endParaRPr sz="1100">
              <a:solidFill>
                <a:schemeClr val="dk1"/>
              </a:solidFill>
            </a:endParaRPr>
          </a:p>
          <a:p>
            <a:pPr indent="0" lvl="0" marL="0" rtl="0" algn="l">
              <a:lnSpc>
                <a:spcPct val="105000"/>
              </a:lnSpc>
              <a:spcBef>
                <a:spcPts val="1200"/>
              </a:spcBef>
              <a:spcAft>
                <a:spcPts val="1200"/>
              </a:spcAft>
              <a:buNone/>
            </a:pPr>
            <a:r>
              <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Bridging </a:t>
            </a:r>
            <a:endParaRPr sz="2750"/>
          </a:p>
          <a:p>
            <a:pPr indent="0" lvl="0" marL="0" rtl="0" algn="l">
              <a:spcBef>
                <a:spcPts val="0"/>
              </a:spcBef>
              <a:spcAft>
                <a:spcPts val="0"/>
              </a:spcAft>
              <a:buNone/>
            </a:pPr>
            <a:r>
              <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900">
              <a:solidFill>
                <a:schemeClr val="dk1"/>
              </a:solidFill>
            </a:endParaRPr>
          </a:p>
        </p:txBody>
      </p:sp>
      <p:pic>
        <p:nvPicPr>
          <p:cNvPr id="153" name="Google Shape;153;p26"/>
          <p:cNvPicPr preferRelativeResize="0"/>
          <p:nvPr/>
        </p:nvPicPr>
        <p:blipFill>
          <a:blip r:embed="rId3">
            <a:alphaModFix/>
          </a:blip>
          <a:stretch>
            <a:fillRect/>
          </a:stretch>
        </p:blipFill>
        <p:spPr>
          <a:xfrm>
            <a:off x="0" y="1714293"/>
            <a:ext cx="9144001" cy="17149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-&gt; </a:t>
            </a:r>
            <a:r>
              <a:rPr lang="tr" sz="2750"/>
              <a:t>SSL </a:t>
            </a:r>
            <a:r>
              <a:rPr lang="tr" sz="2750"/>
              <a:t>Bridging</a:t>
            </a:r>
            <a:r>
              <a:rPr lang="tr" sz="2750"/>
              <a:t>                         pros | cons </a:t>
            </a:r>
            <a:endParaRPr sz="2750"/>
          </a:p>
        </p:txBody>
      </p:sp>
      <p:sp>
        <p:nvSpPr>
          <p:cNvPr id="159" name="Google Shape;159;p27"/>
          <p:cNvSpPr txBox="1"/>
          <p:nvPr>
            <p:ph idx="1" type="body"/>
          </p:nvPr>
        </p:nvSpPr>
        <p:spPr>
          <a:xfrm>
            <a:off x="311700" y="1152475"/>
            <a:ext cx="4221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400">
                <a:solidFill>
                  <a:srgbClr val="00FF00"/>
                </a:solidFill>
              </a:rPr>
              <a:t>SSL Bridging’ın Artıları:</a:t>
            </a:r>
            <a:endParaRPr sz="1400">
              <a:solidFill>
                <a:srgbClr val="00FF00"/>
              </a:solidFill>
            </a:endParaRPr>
          </a:p>
          <a:p>
            <a:pPr indent="0" lvl="0" marL="0" rtl="0" algn="l">
              <a:spcBef>
                <a:spcPts val="1200"/>
              </a:spcBef>
              <a:spcAft>
                <a:spcPts val="0"/>
              </a:spcAft>
              <a:buNone/>
            </a:pPr>
            <a:r>
              <a:rPr lang="tr" sz="1400">
                <a:solidFill>
                  <a:srgbClr val="00FF00"/>
                </a:solidFill>
              </a:rPr>
              <a:t>-İstemciden yük dengeleyiciye (load balancer), yük dengeleyiciden sunucuya iletişim sırasında tüm veriler şifreli olarak iletişim halindedir.</a:t>
            </a:r>
            <a:endParaRPr sz="1400">
              <a:solidFill>
                <a:srgbClr val="00FF00"/>
              </a:solidFill>
            </a:endParaRPr>
          </a:p>
          <a:p>
            <a:pPr indent="0" lvl="0" marL="0" rtl="0" algn="l">
              <a:spcBef>
                <a:spcPts val="1200"/>
              </a:spcBef>
              <a:spcAft>
                <a:spcPts val="0"/>
              </a:spcAft>
              <a:buNone/>
            </a:pPr>
            <a:r>
              <a:rPr lang="tr" sz="1400">
                <a:solidFill>
                  <a:srgbClr val="00FF00"/>
                </a:solidFill>
              </a:rPr>
              <a:t>-Sunucuya yapılan SQL Injection (Sql Enjeksiyonu), DDOS (Dağıtılmış Hizmet Reddi Saldırısı, CSRF (Siteler Arası İstek Sahteciliği) vb. gibi yaygın web uygulama saldırılarına karşı güvenlidir.</a:t>
            </a:r>
            <a:endParaRPr sz="1400">
              <a:solidFill>
                <a:srgbClr val="00FF00"/>
              </a:solidFill>
            </a:endParaRPr>
          </a:p>
          <a:p>
            <a:pPr indent="0" lvl="0" marL="0" rtl="0" algn="l">
              <a:lnSpc>
                <a:spcPct val="105000"/>
              </a:lnSpc>
              <a:spcBef>
                <a:spcPts val="1200"/>
              </a:spcBef>
              <a:spcAft>
                <a:spcPts val="1200"/>
              </a:spcAft>
              <a:buNone/>
            </a:pPr>
            <a:r>
              <a:t/>
            </a:r>
            <a:endParaRPr sz="1400">
              <a:solidFill>
                <a:srgbClr val="00FF00"/>
              </a:solidFill>
            </a:endParaRPr>
          </a:p>
        </p:txBody>
      </p:sp>
      <p:sp>
        <p:nvSpPr>
          <p:cNvPr id="160" name="Google Shape;160;p27"/>
          <p:cNvSpPr txBox="1"/>
          <p:nvPr>
            <p:ph idx="1" type="body"/>
          </p:nvPr>
        </p:nvSpPr>
        <p:spPr>
          <a:xfrm>
            <a:off x="4699475" y="1152475"/>
            <a:ext cx="42213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400">
                <a:solidFill>
                  <a:srgbClr val="FF0000"/>
                </a:solidFill>
              </a:rPr>
              <a:t>SSL Bridging’in Eksileri: </a:t>
            </a:r>
            <a:endParaRPr sz="1400">
              <a:solidFill>
                <a:srgbClr val="FF0000"/>
              </a:solidFill>
            </a:endParaRPr>
          </a:p>
          <a:p>
            <a:pPr indent="0" lvl="0" marL="0" rtl="0" algn="l">
              <a:spcBef>
                <a:spcPts val="1200"/>
              </a:spcBef>
              <a:spcAft>
                <a:spcPts val="0"/>
              </a:spcAft>
              <a:buNone/>
            </a:pPr>
            <a:r>
              <a:rPr lang="tr" sz="1400">
                <a:solidFill>
                  <a:srgbClr val="FF0000"/>
                </a:solidFill>
              </a:rPr>
              <a:t>-Sunucuda oluşan şifreleme bağlantıları son derece yüksektir. Buda yüksek seviye trafiğe sebebiyet vermektedir.</a:t>
            </a:r>
            <a:endParaRPr sz="1400">
              <a:solidFill>
                <a:srgbClr val="FF0000"/>
              </a:solidFill>
            </a:endParaRPr>
          </a:p>
          <a:p>
            <a:pPr indent="0" lvl="0" marL="0" rtl="0" algn="l">
              <a:spcBef>
                <a:spcPts val="1200"/>
              </a:spcBef>
              <a:spcAft>
                <a:spcPts val="0"/>
              </a:spcAft>
              <a:buNone/>
            </a:pPr>
            <a:r>
              <a:rPr lang="tr" sz="1400">
                <a:solidFill>
                  <a:srgbClr val="FF0000"/>
                </a:solidFill>
              </a:rPr>
              <a:t>-Load Balancer kullanıcı verilerini inceleme ve değiştirme yetkisine sahip olduğundan, Load Balancer’a erişim sağlayan bir saldırgan kötü amaçlı aktivitelerde bulunabilir.</a:t>
            </a:r>
            <a:endParaRPr sz="1400">
              <a:solidFill>
                <a:srgbClr val="FF0000"/>
              </a:solidFill>
            </a:endParaRPr>
          </a:p>
          <a:p>
            <a:pPr indent="0" lvl="0" marL="0" rtl="0" algn="l">
              <a:lnSpc>
                <a:spcPct val="105000"/>
              </a:lnSpc>
              <a:spcBef>
                <a:spcPts val="1200"/>
              </a:spcBef>
              <a:spcAft>
                <a:spcPts val="1200"/>
              </a:spcAft>
              <a:buNone/>
            </a:pPr>
            <a:r>
              <a:t/>
            </a:r>
            <a:endParaRPr sz="14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Sağlayıcıları</a:t>
            </a:r>
            <a:r>
              <a:rPr lang="tr" sz="2750"/>
              <a:t> - F5</a:t>
            </a:r>
            <a:endParaRPr sz="2750"/>
          </a:p>
        </p:txBody>
      </p:sp>
      <p:sp>
        <p:nvSpPr>
          <p:cNvPr id="166" name="Google Shape;166;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t/>
            </a:r>
            <a:endParaRPr sz="1100">
              <a:solidFill>
                <a:schemeClr val="dk1"/>
              </a:solidFill>
            </a:endParaRPr>
          </a:p>
        </p:txBody>
      </p:sp>
      <p:pic>
        <p:nvPicPr>
          <p:cNvPr id="167" name="Google Shape;167;p28"/>
          <p:cNvPicPr preferRelativeResize="0"/>
          <p:nvPr/>
        </p:nvPicPr>
        <p:blipFill>
          <a:blip r:embed="rId3">
            <a:alphaModFix/>
          </a:blip>
          <a:stretch>
            <a:fillRect/>
          </a:stretch>
        </p:blipFill>
        <p:spPr>
          <a:xfrm>
            <a:off x="311700" y="1017725"/>
            <a:ext cx="6563249" cy="390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Sağlayıcıları</a:t>
            </a:r>
            <a:r>
              <a:rPr lang="tr" sz="2750"/>
              <a:t> - F5 </a:t>
            </a:r>
            <a:endParaRPr sz="2750"/>
          </a:p>
          <a:p>
            <a:pPr indent="0" lvl="0" marL="0" rtl="0" algn="l">
              <a:spcBef>
                <a:spcPts val="0"/>
              </a:spcBef>
              <a:spcAft>
                <a:spcPts val="0"/>
              </a:spcAft>
              <a:buNone/>
            </a:pPr>
            <a:r>
              <a:t/>
            </a:r>
            <a:endParaRPr/>
          </a:p>
        </p:txBody>
      </p:sp>
      <p:sp>
        <p:nvSpPr>
          <p:cNvPr id="173" name="Google Shape;173;p29"/>
          <p:cNvSpPr txBox="1"/>
          <p:nvPr>
            <p:ph idx="1" type="body"/>
          </p:nvPr>
        </p:nvSpPr>
        <p:spPr>
          <a:xfrm>
            <a:off x="6317825" y="1119525"/>
            <a:ext cx="2514600" cy="344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a:t>www.f5.com/services/resources/glossary/ssl-offloading</a:t>
            </a:r>
            <a:endParaRPr/>
          </a:p>
        </p:txBody>
      </p:sp>
      <p:pic>
        <p:nvPicPr>
          <p:cNvPr id="174" name="Google Shape;174;p29"/>
          <p:cNvPicPr preferRelativeResize="0"/>
          <p:nvPr/>
        </p:nvPicPr>
        <p:blipFill>
          <a:blip r:embed="rId3">
            <a:alphaModFix/>
          </a:blip>
          <a:stretch>
            <a:fillRect/>
          </a:stretch>
        </p:blipFill>
        <p:spPr>
          <a:xfrm>
            <a:off x="311702" y="1017725"/>
            <a:ext cx="5956474" cy="407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Sağlayıcıları</a:t>
            </a:r>
            <a:r>
              <a:rPr lang="tr" sz="2750"/>
              <a:t> - F5 </a:t>
            </a:r>
            <a:endParaRPr sz="2750"/>
          </a:p>
          <a:p>
            <a:pPr indent="0" lvl="0" marL="0" rtl="0" algn="l">
              <a:spcBef>
                <a:spcPts val="0"/>
              </a:spcBef>
              <a:spcAft>
                <a:spcPts val="0"/>
              </a:spcAft>
              <a:buNone/>
            </a:pPr>
            <a:r>
              <a:t/>
            </a:r>
            <a:endParaRPr/>
          </a:p>
        </p:txBody>
      </p:sp>
      <p:sp>
        <p:nvSpPr>
          <p:cNvPr id="180" name="Google Shape;180;p30"/>
          <p:cNvSpPr txBox="1"/>
          <p:nvPr>
            <p:ph idx="1" type="body"/>
          </p:nvPr>
        </p:nvSpPr>
        <p:spPr>
          <a:xfrm>
            <a:off x="6317825" y="1119525"/>
            <a:ext cx="2514600" cy="3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www.f5.com/services/resources/glossary/ssl-offloading</a:t>
            </a:r>
            <a:endParaRPr/>
          </a:p>
          <a:p>
            <a:pPr indent="0" lvl="0" marL="0" rtl="0" algn="l">
              <a:spcBef>
                <a:spcPts val="1200"/>
              </a:spcBef>
              <a:spcAft>
                <a:spcPts val="1200"/>
              </a:spcAft>
              <a:buNone/>
            </a:pPr>
            <a:r>
              <a:t/>
            </a:r>
            <a:endParaRPr/>
          </a:p>
        </p:txBody>
      </p:sp>
      <p:pic>
        <p:nvPicPr>
          <p:cNvPr id="181" name="Google Shape;181;p30"/>
          <p:cNvPicPr preferRelativeResize="0"/>
          <p:nvPr/>
        </p:nvPicPr>
        <p:blipFill>
          <a:blip r:embed="rId3">
            <a:alphaModFix/>
          </a:blip>
          <a:stretch>
            <a:fillRect/>
          </a:stretch>
        </p:blipFill>
        <p:spPr>
          <a:xfrm>
            <a:off x="311702" y="1017725"/>
            <a:ext cx="5956474" cy="4077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Sağlayıcıları</a:t>
            </a:r>
            <a:r>
              <a:rPr lang="tr" sz="2750"/>
              <a:t> - CloudFlare </a:t>
            </a:r>
            <a:endParaRPr sz="2750"/>
          </a:p>
          <a:p>
            <a:pPr indent="0" lvl="0" marL="0" rtl="0" algn="l">
              <a:spcBef>
                <a:spcPts val="0"/>
              </a:spcBef>
              <a:spcAft>
                <a:spcPts val="0"/>
              </a:spcAft>
              <a:buNone/>
            </a:pPr>
            <a:r>
              <a:t/>
            </a:r>
            <a:endParaRPr/>
          </a:p>
        </p:txBody>
      </p:sp>
      <p:sp>
        <p:nvSpPr>
          <p:cNvPr id="187" name="Google Shape;187;p31"/>
          <p:cNvSpPr txBox="1"/>
          <p:nvPr>
            <p:ph idx="1" type="body"/>
          </p:nvPr>
        </p:nvSpPr>
        <p:spPr>
          <a:xfrm>
            <a:off x="6317825" y="1119525"/>
            <a:ext cx="2514600" cy="344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a:t>www.cloudflare.com/ssl/keyless-ssl/</a:t>
            </a:r>
            <a:endParaRPr/>
          </a:p>
        </p:txBody>
      </p:sp>
      <p:pic>
        <p:nvPicPr>
          <p:cNvPr id="188" name="Google Shape;188;p31"/>
          <p:cNvPicPr preferRelativeResize="0"/>
          <p:nvPr/>
        </p:nvPicPr>
        <p:blipFill>
          <a:blip r:embed="rId3">
            <a:alphaModFix/>
          </a:blip>
          <a:stretch>
            <a:fillRect/>
          </a:stretch>
        </p:blipFill>
        <p:spPr>
          <a:xfrm>
            <a:off x="152400" y="1170125"/>
            <a:ext cx="5737565"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t>Man in the Middle Saldırıları</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solidFill>
                  <a:schemeClr val="dk1"/>
                </a:solidFill>
              </a:rPr>
              <a:t>Man-in-the-middle attack (Türkçe: Aradaki adam saldırısı veya Ortadaki adam saldırısı), saldırganın birbiri ile doğrudan iletişim kuran iki taraf arasındaki iletişimi gizlice ilettiği veya değiştirdiği saldırı türüdür. İletişim ağı üzerinde veri paketleri serbestçe dolaşır. Özellikle broadcast olarak salınan paketler, aynı ağa bağlı tüm cihazlar tarafından görülebilir. İlkesel olarak hedefinde kendi IP 'si olmayan bir paketi alan makinelerin, bu paketlerle ilgili herhangi bir işlem </a:t>
            </a:r>
            <a:r>
              <a:rPr lang="tr" sz="1100">
                <a:solidFill>
                  <a:schemeClr val="dk1"/>
                </a:solidFill>
              </a:rPr>
              <a:t>yapmaları</a:t>
            </a:r>
            <a:r>
              <a:rPr lang="tr" sz="1100">
                <a:solidFill>
                  <a:schemeClr val="dk1"/>
                </a:solidFill>
              </a:rPr>
              <a:t> gerekir. Ancak istenirse bu paketlere müdahale edebilir ya da içeriğini öğrenebilirler. Aradaki adam saldırısı ağ üzerindeki paketleri yakalayarak manipüle etmek olarak özetlenebilir.</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pic>
        <p:nvPicPr>
          <p:cNvPr id="62" name="Google Shape;62;p14"/>
          <p:cNvPicPr preferRelativeResize="0"/>
          <p:nvPr/>
        </p:nvPicPr>
        <p:blipFill>
          <a:blip r:embed="rId3">
            <a:alphaModFix/>
          </a:blip>
          <a:stretch>
            <a:fillRect/>
          </a:stretch>
        </p:blipFill>
        <p:spPr>
          <a:xfrm>
            <a:off x="120050" y="2979550"/>
            <a:ext cx="8903899" cy="1687950"/>
          </a:xfrm>
          <a:prstGeom prst="rect">
            <a:avLst/>
          </a:prstGeom>
          <a:noFill/>
          <a:ln>
            <a:noFill/>
          </a:ln>
        </p:spPr>
      </p:pic>
      <p:pic>
        <p:nvPicPr>
          <p:cNvPr id="63" name="Google Shape;63;p14"/>
          <p:cNvPicPr preferRelativeResize="0"/>
          <p:nvPr/>
        </p:nvPicPr>
        <p:blipFill>
          <a:blip r:embed="rId4">
            <a:alphaModFix/>
          </a:blip>
          <a:stretch>
            <a:fillRect/>
          </a:stretch>
        </p:blipFill>
        <p:spPr>
          <a:xfrm>
            <a:off x="6912825" y="149325"/>
            <a:ext cx="1847625" cy="1038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 Sağlayıcıları</a:t>
            </a:r>
            <a:r>
              <a:rPr lang="tr" sz="2750"/>
              <a:t> - </a:t>
            </a:r>
            <a:r>
              <a:rPr lang="tr" sz="2750"/>
              <a:t>kemptechnologies</a:t>
            </a:r>
            <a:r>
              <a:rPr lang="tr" sz="2750"/>
              <a:t> </a:t>
            </a:r>
            <a:endParaRPr sz="2750"/>
          </a:p>
          <a:p>
            <a:pPr indent="0" lvl="0" marL="0" rtl="0" algn="l">
              <a:spcBef>
                <a:spcPts val="0"/>
              </a:spcBef>
              <a:spcAft>
                <a:spcPts val="0"/>
              </a:spcAft>
              <a:buNone/>
            </a:pPr>
            <a:r>
              <a:t/>
            </a:r>
            <a:endParaRPr/>
          </a:p>
        </p:txBody>
      </p:sp>
      <p:sp>
        <p:nvSpPr>
          <p:cNvPr id="194" name="Google Shape;194;p32"/>
          <p:cNvSpPr txBox="1"/>
          <p:nvPr>
            <p:ph idx="1" type="body"/>
          </p:nvPr>
        </p:nvSpPr>
        <p:spPr>
          <a:xfrm>
            <a:off x="6317825" y="1119525"/>
            <a:ext cx="2514600" cy="344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a:t>kemptechnologies.com/solutions/ssl-acceleration-solutions</a:t>
            </a:r>
            <a:endParaRPr/>
          </a:p>
        </p:txBody>
      </p:sp>
      <p:pic>
        <p:nvPicPr>
          <p:cNvPr id="195" name="Google Shape;195;p32"/>
          <p:cNvPicPr preferRelativeResize="0"/>
          <p:nvPr/>
        </p:nvPicPr>
        <p:blipFill>
          <a:blip r:embed="rId3">
            <a:alphaModFix/>
          </a:blip>
          <a:stretch>
            <a:fillRect/>
          </a:stretch>
        </p:blipFill>
        <p:spPr>
          <a:xfrm>
            <a:off x="152400" y="1170125"/>
            <a:ext cx="6013024" cy="37223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Kaynakça</a:t>
            </a:r>
            <a:endParaRPr sz="2750"/>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tr" sz="1100" u="sng">
                <a:solidFill>
                  <a:schemeClr val="hlink"/>
                </a:solidFill>
                <a:hlinkClick r:id="rId3"/>
              </a:rPr>
              <a:t>https://www.researchgate.net/publication/345902285_To_Terminate_or_Not_to_Terminate_Secure_Sockets_Layer_SSL_Traffic_at_the_Load_Balancer</a:t>
            </a:r>
            <a:endParaRPr b="1" sz="1100">
              <a:solidFill>
                <a:schemeClr val="dk1"/>
              </a:solidFill>
            </a:endParaRPr>
          </a:p>
          <a:p>
            <a:pPr indent="0" lvl="0" marL="0" rtl="0" algn="l">
              <a:lnSpc>
                <a:spcPct val="105000"/>
              </a:lnSpc>
              <a:spcBef>
                <a:spcPts val="1200"/>
              </a:spcBef>
              <a:spcAft>
                <a:spcPts val="0"/>
              </a:spcAft>
              <a:buNone/>
            </a:pPr>
            <a:r>
              <a:t/>
            </a:r>
            <a:endParaRPr b="1" sz="1100">
              <a:solidFill>
                <a:schemeClr val="dk1"/>
              </a:solidFill>
            </a:endParaRPr>
          </a:p>
          <a:p>
            <a:pPr indent="0" lvl="0" marL="0" rtl="0" algn="l">
              <a:lnSpc>
                <a:spcPct val="105000"/>
              </a:lnSpc>
              <a:spcBef>
                <a:spcPts val="1200"/>
              </a:spcBef>
              <a:spcAft>
                <a:spcPts val="0"/>
              </a:spcAft>
              <a:buNone/>
            </a:pPr>
            <a:r>
              <a:t/>
            </a:r>
            <a:endParaRPr b="1" sz="1100">
              <a:solidFill>
                <a:schemeClr val="dk1"/>
              </a:solidFill>
            </a:endParaRPr>
          </a:p>
          <a:p>
            <a:pPr indent="0" lvl="0" marL="0" rtl="0" algn="l">
              <a:lnSpc>
                <a:spcPct val="105000"/>
              </a:lnSpc>
              <a:spcBef>
                <a:spcPts val="1200"/>
              </a:spcBef>
              <a:spcAft>
                <a:spcPts val="0"/>
              </a:spcAft>
              <a:buNone/>
            </a:pPr>
            <a:r>
              <a:rPr b="1" lang="tr" sz="1100">
                <a:solidFill>
                  <a:schemeClr val="dk1"/>
                </a:solidFill>
              </a:rPr>
              <a:t>				                              </a:t>
            </a:r>
            <a:endParaRPr b="1" sz="1100">
              <a:solidFill>
                <a:schemeClr val="dk1"/>
              </a:solidFill>
            </a:endParaRPr>
          </a:p>
          <a:p>
            <a:pPr indent="0" lvl="0" marL="0" rtl="0" algn="l">
              <a:lnSpc>
                <a:spcPct val="105000"/>
              </a:lnSpc>
              <a:spcBef>
                <a:spcPts val="1200"/>
              </a:spcBef>
              <a:spcAft>
                <a:spcPts val="0"/>
              </a:spcAft>
              <a:buNone/>
            </a:pPr>
            <a:r>
              <a:t/>
            </a:r>
            <a:endParaRPr b="1" sz="1100">
              <a:solidFill>
                <a:schemeClr val="dk1"/>
              </a:solidFill>
            </a:endParaRPr>
          </a:p>
          <a:p>
            <a:pPr indent="0" lvl="0" marL="0" rtl="0" algn="l">
              <a:lnSpc>
                <a:spcPct val="105000"/>
              </a:lnSpc>
              <a:spcBef>
                <a:spcPts val="1200"/>
              </a:spcBef>
              <a:spcAft>
                <a:spcPts val="1200"/>
              </a:spcAft>
              <a:buNone/>
            </a:pPr>
            <a:r>
              <a:rPr b="1" lang="tr" sz="1100">
                <a:solidFill>
                  <a:schemeClr val="dk1"/>
                </a:solidFill>
              </a:rPr>
              <a:t>							</a:t>
            </a:r>
            <a:endParaRPr b="1" sz="1100">
              <a:solidFill>
                <a:schemeClr val="dk1"/>
              </a:solidFill>
            </a:endParaRPr>
          </a:p>
        </p:txBody>
      </p:sp>
      <p:pic>
        <p:nvPicPr>
          <p:cNvPr id="202" name="Google Shape;202;p33"/>
          <p:cNvPicPr preferRelativeResize="0"/>
          <p:nvPr/>
        </p:nvPicPr>
        <p:blipFill>
          <a:blip r:embed="rId4">
            <a:alphaModFix/>
          </a:blip>
          <a:stretch>
            <a:fillRect/>
          </a:stretch>
        </p:blipFill>
        <p:spPr>
          <a:xfrm>
            <a:off x="311700" y="1691400"/>
            <a:ext cx="4508149" cy="3272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Kaynakça</a:t>
            </a:r>
            <a:endParaRPr sz="2750"/>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tr" sz="1100" u="sng">
                <a:solidFill>
                  <a:schemeClr val="hlink"/>
                </a:solidFill>
                <a:hlinkClick r:id="rId3"/>
              </a:rPr>
              <a:t>https://tr.wikipedia.org/wiki/Man-in-the-middle_sald%C4%B1r%C4%B1s%C4%B1</a:t>
            </a:r>
            <a:endParaRPr b="1" sz="1100">
              <a:solidFill>
                <a:schemeClr val="dk1"/>
              </a:solidFill>
            </a:endParaRPr>
          </a:p>
          <a:p>
            <a:pPr indent="0" lvl="0" marL="0" rtl="0" algn="l">
              <a:lnSpc>
                <a:spcPct val="105000"/>
              </a:lnSpc>
              <a:spcBef>
                <a:spcPts val="1200"/>
              </a:spcBef>
              <a:spcAft>
                <a:spcPts val="0"/>
              </a:spcAft>
              <a:buNone/>
            </a:pPr>
            <a:r>
              <a:rPr b="1" lang="tr" sz="1100" u="sng">
                <a:solidFill>
                  <a:schemeClr val="hlink"/>
                </a:solidFill>
                <a:hlinkClick r:id="rId4"/>
              </a:rPr>
              <a:t>https://tr.wikipedia.org/wiki/Transport_Layer_Security</a:t>
            </a:r>
            <a:endParaRPr b="1" sz="1100">
              <a:solidFill>
                <a:schemeClr val="dk1"/>
              </a:solidFill>
            </a:endParaRPr>
          </a:p>
          <a:p>
            <a:pPr indent="0" lvl="0" marL="0" rtl="0" algn="l">
              <a:lnSpc>
                <a:spcPct val="105000"/>
              </a:lnSpc>
              <a:spcBef>
                <a:spcPts val="1200"/>
              </a:spcBef>
              <a:spcAft>
                <a:spcPts val="0"/>
              </a:spcAft>
              <a:buNone/>
            </a:pPr>
            <a:r>
              <a:rPr b="1" lang="tr" sz="1100" u="sng">
                <a:solidFill>
                  <a:schemeClr val="hlink"/>
                </a:solidFill>
                <a:hlinkClick r:id="rId5"/>
              </a:rPr>
              <a:t>https://sectigostore.com/blog/what-is-ssl-offloading-features-benefits-of-ssl-offloading/</a:t>
            </a:r>
            <a:endParaRPr b="1" sz="1100">
              <a:solidFill>
                <a:schemeClr val="dk1"/>
              </a:solidFill>
            </a:endParaRPr>
          </a:p>
          <a:p>
            <a:pPr indent="0" lvl="0" marL="0" rtl="0" algn="l">
              <a:lnSpc>
                <a:spcPct val="105000"/>
              </a:lnSpc>
              <a:spcBef>
                <a:spcPts val="1200"/>
              </a:spcBef>
              <a:spcAft>
                <a:spcPts val="0"/>
              </a:spcAft>
              <a:buNone/>
            </a:pPr>
            <a:r>
              <a:rPr b="1" lang="tr" sz="1100" u="sng">
                <a:solidFill>
                  <a:schemeClr val="hlink"/>
                </a:solidFill>
                <a:hlinkClick r:id="rId6"/>
              </a:rPr>
              <a:t>https://www.beyaz.net/tr/network/makaleler/ssl_offloading_nedir.html</a:t>
            </a:r>
            <a:endParaRPr b="1" sz="1100">
              <a:solidFill>
                <a:schemeClr val="dk1"/>
              </a:solidFill>
            </a:endParaRPr>
          </a:p>
          <a:p>
            <a:pPr indent="0" lvl="0" marL="0" rtl="0" algn="l">
              <a:lnSpc>
                <a:spcPct val="105000"/>
              </a:lnSpc>
              <a:spcBef>
                <a:spcPts val="1200"/>
              </a:spcBef>
              <a:spcAft>
                <a:spcPts val="1200"/>
              </a:spcAft>
              <a:buNone/>
            </a:pPr>
            <a:r>
              <a:t/>
            </a:r>
            <a:endParaRPr b="1"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Bilgi Güvenliğinde CIA</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2226650" y="1017725"/>
            <a:ext cx="4328802" cy="3935275"/>
          </a:xfrm>
          <a:prstGeom prst="rect">
            <a:avLst/>
          </a:prstGeom>
          <a:noFill/>
          <a:ln>
            <a:noFill/>
          </a:ln>
        </p:spPr>
      </p:pic>
      <p:pic>
        <p:nvPicPr>
          <p:cNvPr id="71" name="Google Shape;71;p15"/>
          <p:cNvPicPr preferRelativeResize="0"/>
          <p:nvPr/>
        </p:nvPicPr>
        <p:blipFill>
          <a:blip r:embed="rId4">
            <a:alphaModFix/>
          </a:blip>
          <a:stretch>
            <a:fillRect/>
          </a:stretch>
        </p:blipFill>
        <p:spPr>
          <a:xfrm>
            <a:off x="6912825" y="149325"/>
            <a:ext cx="1847625" cy="1038825"/>
          </a:xfrm>
          <a:prstGeom prst="rect">
            <a:avLst/>
          </a:prstGeom>
          <a:noFill/>
          <a:ln>
            <a:noFill/>
          </a:ln>
        </p:spPr>
      </p:pic>
      <p:pic>
        <p:nvPicPr>
          <p:cNvPr id="72" name="Google Shape;72;p15"/>
          <p:cNvPicPr preferRelativeResize="0"/>
          <p:nvPr/>
        </p:nvPicPr>
        <p:blipFill>
          <a:blip r:embed="rId5">
            <a:alphaModFix/>
          </a:blip>
          <a:stretch>
            <a:fillRect/>
          </a:stretch>
        </p:blipFill>
        <p:spPr>
          <a:xfrm>
            <a:off x="6861975" y="1549113"/>
            <a:ext cx="1898475" cy="14238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Çözüm ? -&gt; SSL/TLS </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tr" sz="1100">
                <a:solidFill>
                  <a:schemeClr val="dk1"/>
                </a:solidFill>
              </a:rPr>
              <a:t>Taşıma Katmanı Güvenliği (TLS) ve onun öncülü/selefi olan Güvenli Soket Katmanı (SSL), bilgisayar ağı üzerinden güvenli haberleşmeyi sağlamak için tasarlanmış kriptolama protokolleridir.[1] X.509 sertifikalarını kullanırlar ve bundan dolayı karşı tarafla iletişime geçeceklerin kimlik doğrulaması asimetrik şifreleme ile yapılır[2] ve bir simetrik anahtar üzerinde anlaşılır. Bu oturum anahtarı daha sonra taraflar arasındaki veri akışını şifrelemek için kullanılır. Bu, mesaj/veri gizliliğine ve mesaj kimlik doğrulama kodları için mesaj bütünlüğüne izin verir. Protokollerin birçok versiyonu ağ tarama, elektronik mail, İnternet üzerinden faks, anlık mesajlaşma ve İnternet üzerinden sesli iletişim gibi uygulamalarda yaygın olarak kullanılmaktadır. Bu durumda/içerikte/bağlamda en önemli özellik iletme gizliliğidir. Bundan dolayı kısa süreli oturum anahtarı, uzun süreli gizli simetrik anahtardan türetilememelidir.</a:t>
            </a:r>
            <a:endParaRPr i="1" sz="1100">
              <a:solidFill>
                <a:schemeClr val="dk1"/>
              </a:solidFill>
            </a:endParaRPr>
          </a:p>
          <a:p>
            <a:pPr indent="0" lvl="0" marL="0" rtl="0" algn="l">
              <a:spcBef>
                <a:spcPts val="1200"/>
              </a:spcBef>
              <a:spcAft>
                <a:spcPts val="0"/>
              </a:spcAft>
              <a:buNone/>
            </a:pPr>
            <a:r>
              <a:t/>
            </a:r>
            <a:endParaRPr i="1" sz="1100">
              <a:solidFill>
                <a:schemeClr val="dk1"/>
              </a:solidFill>
            </a:endParaRPr>
          </a:p>
          <a:p>
            <a:pPr indent="0" lvl="0" marL="0" rtl="0" algn="l">
              <a:spcBef>
                <a:spcPts val="1200"/>
              </a:spcBef>
              <a:spcAft>
                <a:spcPts val="0"/>
              </a:spcAft>
              <a:buNone/>
            </a:pPr>
            <a:r>
              <a:rPr lang="tr" sz="1900">
                <a:solidFill>
                  <a:schemeClr val="dk1"/>
                </a:solidFill>
              </a:rPr>
              <a:t>C </a:t>
            </a:r>
            <a:endParaRPr sz="1900">
              <a:solidFill>
                <a:schemeClr val="dk1"/>
              </a:solidFill>
            </a:endParaRPr>
          </a:p>
          <a:p>
            <a:pPr indent="0" lvl="0" marL="0" rtl="0" algn="l">
              <a:spcBef>
                <a:spcPts val="1200"/>
              </a:spcBef>
              <a:spcAft>
                <a:spcPts val="0"/>
              </a:spcAft>
              <a:buNone/>
            </a:pPr>
            <a:r>
              <a:rPr lang="tr" sz="1900">
                <a:solidFill>
                  <a:schemeClr val="dk1"/>
                </a:solidFill>
              </a:rPr>
              <a:t>I</a:t>
            </a:r>
            <a:endParaRPr sz="1900">
              <a:solidFill>
                <a:schemeClr val="dk1"/>
              </a:solidFill>
            </a:endParaRPr>
          </a:p>
          <a:p>
            <a:pPr indent="0" lvl="0" marL="0" rtl="0" algn="l">
              <a:spcBef>
                <a:spcPts val="1200"/>
              </a:spcBef>
              <a:spcAft>
                <a:spcPts val="1200"/>
              </a:spcAft>
              <a:buNone/>
            </a:pPr>
            <a:r>
              <a:rPr lang="tr" sz="1900">
                <a:solidFill>
                  <a:schemeClr val="dk1"/>
                </a:solidFill>
              </a:rPr>
              <a:t>A</a:t>
            </a:r>
            <a:endParaRPr sz="1900">
              <a:solidFill>
                <a:schemeClr val="dk1"/>
              </a:solidFill>
            </a:endParaRPr>
          </a:p>
        </p:txBody>
      </p:sp>
      <p:pic>
        <p:nvPicPr>
          <p:cNvPr id="79" name="Google Shape;79;p16"/>
          <p:cNvPicPr preferRelativeResize="0"/>
          <p:nvPr/>
        </p:nvPicPr>
        <p:blipFill>
          <a:blip r:embed="rId3">
            <a:alphaModFix/>
          </a:blip>
          <a:stretch>
            <a:fillRect/>
          </a:stretch>
        </p:blipFill>
        <p:spPr>
          <a:xfrm>
            <a:off x="2049353" y="2689200"/>
            <a:ext cx="2619374" cy="2381250"/>
          </a:xfrm>
          <a:prstGeom prst="rect">
            <a:avLst/>
          </a:prstGeom>
          <a:noFill/>
          <a:ln>
            <a:noFill/>
          </a:ln>
        </p:spPr>
      </p:pic>
      <p:cxnSp>
        <p:nvCxnSpPr>
          <p:cNvPr id="80" name="Google Shape;80;p16"/>
          <p:cNvCxnSpPr/>
          <p:nvPr/>
        </p:nvCxnSpPr>
        <p:spPr>
          <a:xfrm flipH="1" rot="10800000">
            <a:off x="743725" y="3115975"/>
            <a:ext cx="7800" cy="281700"/>
          </a:xfrm>
          <a:prstGeom prst="straightConnector1">
            <a:avLst/>
          </a:prstGeom>
          <a:noFill/>
          <a:ln cap="flat" cmpd="sng" w="9525">
            <a:solidFill>
              <a:srgbClr val="FF0000"/>
            </a:solidFill>
            <a:prstDash val="solid"/>
            <a:round/>
            <a:headEnd len="med" w="med" type="none"/>
            <a:tailEnd len="med" w="med" type="triangle"/>
          </a:ln>
        </p:spPr>
      </p:cxnSp>
      <p:cxnSp>
        <p:nvCxnSpPr>
          <p:cNvPr id="81" name="Google Shape;81;p16"/>
          <p:cNvCxnSpPr/>
          <p:nvPr/>
        </p:nvCxnSpPr>
        <p:spPr>
          <a:xfrm flipH="1" rot="10800000">
            <a:off x="735925" y="3573700"/>
            <a:ext cx="7800" cy="281700"/>
          </a:xfrm>
          <a:prstGeom prst="straightConnector1">
            <a:avLst/>
          </a:prstGeom>
          <a:noFill/>
          <a:ln cap="flat" cmpd="sng" w="9525">
            <a:solidFill>
              <a:srgbClr val="FF0000"/>
            </a:solidFill>
            <a:prstDash val="solid"/>
            <a:round/>
            <a:headEnd len="med" w="med" type="none"/>
            <a:tailEnd len="med" w="med" type="triangle"/>
          </a:ln>
        </p:spPr>
      </p:cxnSp>
      <p:cxnSp>
        <p:nvCxnSpPr>
          <p:cNvPr id="82" name="Google Shape;82;p16"/>
          <p:cNvCxnSpPr/>
          <p:nvPr/>
        </p:nvCxnSpPr>
        <p:spPr>
          <a:xfrm flipH="1">
            <a:off x="732325" y="4133600"/>
            <a:ext cx="11400" cy="305400"/>
          </a:xfrm>
          <a:prstGeom prst="straightConnector1">
            <a:avLst/>
          </a:prstGeom>
          <a:noFill/>
          <a:ln cap="flat" cmpd="sng" w="9525">
            <a:solidFill>
              <a:srgbClr val="FF0000"/>
            </a:solidFill>
            <a:prstDash val="solid"/>
            <a:round/>
            <a:headEnd len="med" w="med" type="none"/>
            <a:tailEnd len="med" w="med" type="triangle"/>
          </a:ln>
        </p:spPr>
      </p:cxnSp>
      <p:pic>
        <p:nvPicPr>
          <p:cNvPr id="83" name="Google Shape;83;p16"/>
          <p:cNvPicPr preferRelativeResize="0"/>
          <p:nvPr/>
        </p:nvPicPr>
        <p:blipFill>
          <a:blip r:embed="rId4">
            <a:alphaModFix/>
          </a:blip>
          <a:stretch>
            <a:fillRect/>
          </a:stretch>
        </p:blipFill>
        <p:spPr>
          <a:xfrm>
            <a:off x="5166975" y="2689200"/>
            <a:ext cx="3413350" cy="192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382596" y="220825"/>
            <a:ext cx="8378798" cy="4786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8"/>
          <p:cNvPicPr preferRelativeResize="0"/>
          <p:nvPr/>
        </p:nvPicPr>
        <p:blipFill>
          <a:blip r:embed="rId3">
            <a:alphaModFix/>
          </a:blip>
          <a:stretch>
            <a:fillRect/>
          </a:stretch>
        </p:blipFill>
        <p:spPr>
          <a:xfrm>
            <a:off x="311701" y="270075"/>
            <a:ext cx="6123550" cy="4592675"/>
          </a:xfrm>
          <a:prstGeom prst="rect">
            <a:avLst/>
          </a:prstGeom>
          <a:noFill/>
          <a:ln>
            <a:noFill/>
          </a:ln>
        </p:spPr>
      </p:pic>
      <p:pic>
        <p:nvPicPr>
          <p:cNvPr id="98" name="Google Shape;98;p18"/>
          <p:cNvPicPr preferRelativeResize="0"/>
          <p:nvPr/>
        </p:nvPicPr>
        <p:blipFill>
          <a:blip r:embed="rId4">
            <a:alphaModFix/>
          </a:blip>
          <a:stretch>
            <a:fillRect/>
          </a:stretch>
        </p:blipFill>
        <p:spPr>
          <a:xfrm>
            <a:off x="6829925" y="3905750"/>
            <a:ext cx="2314075" cy="1237750"/>
          </a:xfrm>
          <a:prstGeom prst="rect">
            <a:avLst/>
          </a:prstGeom>
          <a:noFill/>
          <a:ln>
            <a:noFill/>
          </a:ln>
        </p:spPr>
      </p:pic>
      <p:pic>
        <p:nvPicPr>
          <p:cNvPr id="99" name="Google Shape;99;p18"/>
          <p:cNvPicPr preferRelativeResize="0"/>
          <p:nvPr/>
        </p:nvPicPr>
        <p:blipFill>
          <a:blip r:embed="rId4">
            <a:alphaModFix/>
          </a:blip>
          <a:stretch>
            <a:fillRect/>
          </a:stretch>
        </p:blipFill>
        <p:spPr>
          <a:xfrm flipH="1">
            <a:off x="6829925" y="0"/>
            <a:ext cx="2314075" cy="123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							  </a:t>
            </a:r>
            <a:r>
              <a:rPr lang="tr"/>
              <a:t>diffie hellman key exchange</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19"/>
          <p:cNvPicPr preferRelativeResize="0"/>
          <p:nvPr/>
        </p:nvPicPr>
        <p:blipFill rotWithShape="1">
          <a:blip r:embed="rId3">
            <a:alphaModFix/>
          </a:blip>
          <a:srcRect b="5320" l="1054" r="20242" t="-5319"/>
          <a:stretch/>
        </p:blipFill>
        <p:spPr>
          <a:xfrm>
            <a:off x="123175" y="180050"/>
            <a:ext cx="3501550" cy="4713425"/>
          </a:xfrm>
          <a:prstGeom prst="rect">
            <a:avLst/>
          </a:prstGeom>
          <a:noFill/>
          <a:ln>
            <a:noFill/>
          </a:ln>
        </p:spPr>
      </p:pic>
      <p:pic>
        <p:nvPicPr>
          <p:cNvPr id="107" name="Google Shape;107;p19"/>
          <p:cNvPicPr preferRelativeResize="0"/>
          <p:nvPr/>
        </p:nvPicPr>
        <p:blipFill>
          <a:blip r:embed="rId4">
            <a:alphaModFix/>
          </a:blip>
          <a:stretch>
            <a:fillRect/>
          </a:stretch>
        </p:blipFill>
        <p:spPr>
          <a:xfrm>
            <a:off x="3703675" y="1037200"/>
            <a:ext cx="5241519" cy="385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lang="tr" sz="1100">
                <a:solidFill>
                  <a:schemeClr val="dk1"/>
                </a:solidFill>
              </a:rPr>
              <a:t>SSL (Secure Sockets Layer), HTTP istekleri ve cevapları sırasında HTTP güvenliğini amaçlayan bir protokoldür. SSL, istemci ile sunucu arasındaki iletişimi sağlayarak güvenli bir şekilde etkileşim sağlamak için bir anahtar ile şifrelenmesine dayanır. Hassas bilgilerin şifrelenmesi ise siber saldırganları kısıtlayarak Man in The Middle(Ortadaki Adam) saldırılarına karşı koruma sağlamaktadır.</a:t>
            </a:r>
            <a:endParaRPr sz="1100">
              <a:solidFill>
                <a:schemeClr val="dk1"/>
              </a:solidFill>
            </a:endParaRPr>
          </a:p>
          <a:p>
            <a:pPr indent="0" lvl="0" marL="0" rtl="0" algn="l">
              <a:lnSpc>
                <a:spcPct val="105000"/>
              </a:lnSpc>
              <a:spcBef>
                <a:spcPts val="1200"/>
              </a:spcBef>
              <a:spcAft>
                <a:spcPts val="0"/>
              </a:spcAft>
              <a:buNone/>
            </a:pPr>
            <a:r>
              <a:rPr lang="tr" sz="1100">
                <a:solidFill>
                  <a:schemeClr val="dk1"/>
                </a:solidFill>
              </a:rPr>
              <a:t>SSL ile şifreleme ve şifre çözme işlemleri kaynakları ciddi şekilde tüketerek zorlayabilmektedir.  Bu süreçleri daha etkin ve verimli kılmak adına özel bir sunucu kurularak bu işlemler yapılabilmektedir. Özel olarak kurulan bu web sunucusunda SSL kullanılarak oluşan trafiği dengelenmesi işlemine SSL Offloading denilmektedir.</a:t>
            </a:r>
            <a:endParaRPr sz="1100">
              <a:solidFill>
                <a:schemeClr val="dk1"/>
              </a:solidFill>
            </a:endParaRPr>
          </a:p>
          <a:p>
            <a:pPr indent="0" lvl="0" marL="0" rtl="0" algn="l">
              <a:lnSpc>
                <a:spcPct val="105000"/>
              </a:lnSpc>
              <a:spcBef>
                <a:spcPts val="1200"/>
              </a:spcBef>
              <a:spcAft>
                <a:spcPts val="0"/>
              </a:spcAft>
              <a:buNone/>
            </a:pPr>
            <a:r>
              <a:rPr b="1" lang="tr" sz="1100">
                <a:solidFill>
                  <a:schemeClr val="dk1"/>
                </a:solidFill>
              </a:rPr>
              <a:t>SSL Offloading Nasıl Çalışır?</a:t>
            </a:r>
            <a:endParaRPr b="1" sz="1100">
              <a:solidFill>
                <a:schemeClr val="dk1"/>
              </a:solidFill>
            </a:endParaRPr>
          </a:p>
          <a:p>
            <a:pPr indent="0" lvl="0" marL="0" rtl="0" algn="l">
              <a:lnSpc>
                <a:spcPct val="105000"/>
              </a:lnSpc>
              <a:spcBef>
                <a:spcPts val="1200"/>
              </a:spcBef>
              <a:spcAft>
                <a:spcPts val="0"/>
              </a:spcAft>
              <a:buNone/>
            </a:pPr>
            <a:r>
              <a:rPr lang="tr" sz="1100">
                <a:solidFill>
                  <a:schemeClr val="dk1"/>
                </a:solidFill>
              </a:rPr>
              <a:t>SSL Offloading, şifreleme ve şifre çözme esnasında tarayıcı ile sunucu arasında Load Balancer(Yük Dengeleyici) adı verilen bir cihazın bulunması ile gerçekleştirilir. Load Balancer yeni bir SSL sertifika içeriği sağlamaz. Sunucuda bulunan mevcut SSL sertifika içeriklerini kullanarak özel bir anahtar ile bu işlemi gerçekleştirir.</a:t>
            </a:r>
            <a:endParaRPr sz="1100">
              <a:solidFill>
                <a:schemeClr val="dk1"/>
              </a:solidFill>
            </a:endParaRPr>
          </a:p>
          <a:p>
            <a:pPr indent="0" lvl="0" marL="0" rtl="0" algn="l">
              <a:lnSpc>
                <a:spcPct val="105000"/>
              </a:lnSpc>
              <a:spcBef>
                <a:spcPts val="1200"/>
              </a:spcBef>
              <a:spcAft>
                <a:spcPts val="0"/>
              </a:spcAft>
              <a:buNone/>
            </a:pPr>
            <a:r>
              <a:rPr lang="tr" sz="1100">
                <a:solidFill>
                  <a:schemeClr val="dk1"/>
                </a:solidFill>
              </a:rPr>
              <a:t>İki tip SSL Ofloading yöntemi mevcuttur. Bunlar, SSL Termination (SSL Sonlandırma) ve SSL Bridging (SSL Köprüleme) olarak adlandırılır.</a:t>
            </a:r>
            <a:endParaRPr sz="1100">
              <a:solidFill>
                <a:schemeClr val="dk1"/>
              </a:solidFill>
            </a:endParaRPr>
          </a:p>
          <a:p>
            <a:pPr indent="0" lvl="0" marL="0" rtl="0" algn="l">
              <a:lnSpc>
                <a:spcPct val="105000"/>
              </a:lnSpc>
              <a:spcBef>
                <a:spcPts val="1200"/>
              </a:spcBef>
              <a:spcAft>
                <a:spcPts val="1200"/>
              </a:spcAft>
              <a:buNone/>
            </a:pPr>
            <a:r>
              <a:t/>
            </a:r>
            <a:endParaRPr sz="1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SSL Offloading</a:t>
            </a:r>
            <a:endParaRPr/>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900">
              <a:solidFill>
                <a:schemeClr val="dk1"/>
              </a:solidFill>
            </a:endParaRPr>
          </a:p>
        </p:txBody>
      </p:sp>
      <p:pic>
        <p:nvPicPr>
          <p:cNvPr id="120" name="Google Shape;120;p21"/>
          <p:cNvPicPr preferRelativeResize="0"/>
          <p:nvPr/>
        </p:nvPicPr>
        <p:blipFill>
          <a:blip r:embed="rId3">
            <a:alphaModFix/>
          </a:blip>
          <a:stretch>
            <a:fillRect/>
          </a:stretch>
        </p:blipFill>
        <p:spPr>
          <a:xfrm>
            <a:off x="428625" y="1081675"/>
            <a:ext cx="8286750" cy="38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